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330" r:id="rId2"/>
    <p:sldId id="331" r:id="rId3"/>
    <p:sldId id="332" r:id="rId4"/>
    <p:sldId id="309" r:id="rId5"/>
    <p:sldId id="310" r:id="rId6"/>
    <p:sldId id="315" r:id="rId7"/>
    <p:sldId id="328" r:id="rId8"/>
    <p:sldId id="263" r:id="rId9"/>
    <p:sldId id="271" r:id="rId10"/>
    <p:sldId id="323" r:id="rId11"/>
    <p:sldId id="324" r:id="rId12"/>
    <p:sldId id="325" r:id="rId13"/>
    <p:sldId id="326" r:id="rId14"/>
    <p:sldId id="327" r:id="rId15"/>
    <p:sldId id="312" r:id="rId16"/>
    <p:sldId id="321" r:id="rId17"/>
    <p:sldId id="314" r:id="rId18"/>
    <p:sldId id="345" r:id="rId19"/>
    <p:sldId id="296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4" r:id="rId29"/>
    <p:sldId id="342" r:id="rId30"/>
    <p:sldId id="343" r:id="rId31"/>
    <p:sldId id="286" r:id="rId32"/>
    <p:sldId id="281" r:id="rId33"/>
    <p:sldId id="282" r:id="rId34"/>
    <p:sldId id="283" r:id="rId35"/>
    <p:sldId id="288" r:id="rId36"/>
    <p:sldId id="306" r:id="rId37"/>
    <p:sldId id="297" r:id="rId38"/>
    <p:sldId id="298" r:id="rId39"/>
    <p:sldId id="304" r:id="rId40"/>
    <p:sldId id="346" r:id="rId41"/>
    <p:sldId id="311" r:id="rId4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2"/>
  <p:clrMru>
    <a:srgbClr val="FFFFCC"/>
    <a:srgbClr val="C3DEE3"/>
    <a:srgbClr val="C9E0E5"/>
    <a:srgbClr val="FFCC99"/>
    <a:srgbClr val="111111"/>
    <a:srgbClr val="3366CC"/>
    <a:srgbClr val="99663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8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6EFFD9-7624-4E5B-86E9-AA946BA41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A1B82C-DA6E-40BB-BFF8-2F42F140E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1FDF67-6C6E-4660-8158-E221CE171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D506-958B-4BA8-95DD-24044465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277C-2A00-49C3-8E6B-AE359D2DD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7035-A4C6-4480-A88A-5EFF37C0C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5D30-435A-4633-B783-C495F6A5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5831-9768-423C-9DBA-54546D8A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4B36-CE55-482D-8912-356D6233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3FD8-2AB5-43F9-90A1-D421BF4C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D2CF-4AC6-4280-B09D-A0D6814A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FA70-FC03-4AA5-8500-7944C6CC0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7A1E-48D4-4C6A-A4FB-FCBA38A10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3F7F-793B-4232-AC0D-AEF51A7E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FE31BC8-642B-4DAF-9CC3-8D908929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0" r:id="rId2"/>
    <p:sldLayoutId id="2147483858" r:id="rId3"/>
    <p:sldLayoutId id="2147483851" r:id="rId4"/>
    <p:sldLayoutId id="2147483852" r:id="rId5"/>
    <p:sldLayoutId id="2147483853" r:id="rId6"/>
    <p:sldLayoutId id="2147483854" r:id="rId7"/>
    <p:sldLayoutId id="2147483859" r:id="rId8"/>
    <p:sldLayoutId id="2147483860" r:id="rId9"/>
    <p:sldLayoutId id="2147483855" r:id="rId10"/>
    <p:sldLayoutId id="2147483856" r:id="rId11"/>
    <p:sldLayoutId id="21474838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 advAuto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rimary%20Factors%20and%20Descriptors%20in%20Cattell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</a:p>
        </p:txBody>
      </p:sp>
      <p:pic>
        <p:nvPicPr>
          <p:cNvPr id="7171" name="Picture 4" descr="Gandhi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6613"/>
            <a:ext cx="2325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new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789363"/>
            <a:ext cx="2533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barack_ob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81075"/>
            <a:ext cx="352742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581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Traits like physique, eye color, hair color, height, temperament, energy level, intelligence, reflexes, etc. are generally referred to describe the influence of heredity in developing personality.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Mukesh Ambani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Abhishek Bachchan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smtClean="0"/>
              <a:t>Heredity</a:t>
            </a:r>
          </a:p>
        </p:txBody>
      </p:sp>
      <p:pic>
        <p:nvPicPr>
          <p:cNvPr id="17412" name="Picture 3" descr="C:\Documents and Settings\amish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2514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Comprises of Culture, Family, Social and Situational Factors.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environmental factors influence personality of an individual since they provide the basis of certain experiences which determine the individual’s view about life, both positive and negative.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Examples :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Mogali,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Govinda – “jis desh me ganga rehta he”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Sita-gita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establishes norms, attitudes and value that are passed on from generation to generation and create consistencies over time.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People from different culture groups have different attitudes towards independence, aggression, competition, cooperation, artistic talent, etc.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One of the most important determinants of the personality of a person is the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immediate family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influence in early stages of life.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nature of such influence will depend upon the socio-economic level of the family, family size, race, religion, parent’s educational level and geographic location.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Situational factors also play a crucial role in determining the personality of a person.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Some of the events affect the personality of an individual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John Abraham - New York Movie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Amir khan - Lagan Movie</a:t>
            </a:r>
          </a:p>
          <a:p>
            <a:pPr>
              <a:buFont typeface="Wingdings 2" pitchFamily="18" charset="2"/>
              <a:buNone/>
            </a:pPr>
            <a:endParaRPr lang="en-US" sz="2800" b="1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 and Social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Personality Theories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876800"/>
          </a:xfrm>
        </p:spPr>
        <p:txBody>
          <a:bodyPr/>
          <a:lstStyle/>
          <a:p>
            <a:pPr marL="514350" indent="-514350" algn="ctr" eaLnBrk="1" hangingPunct="1">
              <a:buFont typeface="Wingdings 2" pitchFamily="18" charset="2"/>
              <a:buNone/>
            </a:pP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William Sheldon, 1940’s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William Sheldon (1898-1977) was an American psychologist who devoted his life to observing the variety of human bodies and temperaments.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Sheldon proposed a theory about how there are certain body types (“somatotypes”) that are associated with certain personality characteristics.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He claimed that there are three such somatotypes: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Endomorphy, Mesomorphy and Ectomorphy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.</a:t>
            </a:r>
          </a:p>
          <a:p>
            <a:pPr marL="514350" indent="-514350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Table 5.1 Sheldon’s Classification of Personality Types.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305800" cy="4363149"/>
        </p:xfrm>
        <a:graphic>
          <a:graphicData uri="http://schemas.openxmlformats.org/drawingml/2006/table">
            <a:tbl>
              <a:tblPr/>
              <a:tblGrid>
                <a:gridCol w="1928813"/>
                <a:gridCol w="2520950"/>
                <a:gridCol w="2595562"/>
                <a:gridCol w="1260475"/>
              </a:tblGrid>
              <a:tr h="533400"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Sheldon's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Somatotype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Shape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Picture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Endomorph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[viscerotonic]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relaxed, sociable, tolerant, comfort-loving, peaceful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plump, buxom, developed visceral structure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Mesomorph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[somatotonic]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active, assertive, vigorous, combative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Ectomorph [cerebrotonic]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quiet, fragile, restrained, non-assertive, sensitive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lean, delicate, poor muscles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2" name="Picture 1" descr="http://wilderdom.com/images/endomor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590800"/>
            <a:ext cx="542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2" descr="http://wilderdom.com/images/mesomorp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733800"/>
            <a:ext cx="647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3" descr="http://wilderdom.com/images/ectomorp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953000"/>
            <a:ext cx="476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Cattell’s 16 Personality Factor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077200" cy="4343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Early research on personality traits resulted in isolating large numbers of traits, which made it impossible to predict behavior.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Cattell’s (1973) is one of the most important personality trait theory, where the number of traits have been reduced.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Cattell referred to these 16 factors as Primary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r>
              <a:rPr lang="en-US" smtClean="0">
                <a:hlinkClick r:id="rId2" action="ppaction://hlinkfile"/>
              </a:rPr>
              <a:t>Primary Factors and Descriptors in Cattell.docx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Myers-Briggs Type Indicator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57200" y="1901825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theory was pioneered by Swiss psychiatrist Carl Jung in the 1920s. He identified the ways people prefer to perceive their environment as obtain and process the information.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8305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About 20 years later, in 1940s the mother-daughter team Katharine Briggs and Isabel Briggs Myers developed MBTI, a personality inventory designed to identify individuals’ basic preferences for perceiving and processing information.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MBTI is a personality test that taps four characteristics and classifies into 1 to 16 personality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indum choudh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60350"/>
            <a:ext cx="2300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141663"/>
            <a:ext cx="24479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narendra mo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275"/>
            <a:ext cx="30257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mitabh bachch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2295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1943100" y="3419475"/>
            <a:ext cx="5257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 flipH="1">
            <a:off x="4572000" y="32004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Extraversion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3246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Introversion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555875" y="2636838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Interest Orientation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990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E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7467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I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2133600" y="36576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Talkative,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Sociable,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Friendly,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Outspoken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Shy,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Reserved,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Quite,</a:t>
            </a:r>
          </a:p>
          <a:p>
            <a:pPr algn="ctr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jab-we-met-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42211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Jabwem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76475"/>
            <a:ext cx="4140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1943100" y="3419475"/>
            <a:ext cx="5257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 flipH="1">
            <a:off x="4572000" y="32004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Sensing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3246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iNtuition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571750" y="2667000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Perception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90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S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7467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N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2133600" y="36576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Organised,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Practical,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Focus Detail.</a:t>
            </a:r>
          </a:p>
          <a:p>
            <a:pPr algn="ctr">
              <a:spcBef>
                <a:spcPct val="50000"/>
              </a:spcBef>
            </a:pPr>
            <a:endParaRPr lang="en-US" sz="2000"/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2063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Less Regular,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Unconscious,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Focus Big Picture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jannat_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557338"/>
            <a:ext cx="3924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rac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30575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/>
          <p:cNvSpPr>
            <a:spLocks noChangeShapeType="1"/>
          </p:cNvSpPr>
          <p:nvPr/>
        </p:nvSpPr>
        <p:spPr bwMode="auto">
          <a:xfrm>
            <a:off x="1943100" y="3419475"/>
            <a:ext cx="5257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 flipH="1">
            <a:off x="4572000" y="32004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Thinking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3246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Feeling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571750" y="2667000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Judgment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990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T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7467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F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133600" y="36576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Reliability of logical order – cause and effect,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Apathy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752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Priorities based on personal importance and values,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Sympathy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Adi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581525"/>
            <a:ext cx="11668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9" descr="geneli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65400"/>
            <a:ext cx="25479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0" descr="genelia_filmz_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565400"/>
            <a:ext cx="19081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1" descr="s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205038"/>
            <a:ext cx="324008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2" descr="chak_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221163"/>
            <a:ext cx="23050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1943100" y="3419475"/>
            <a:ext cx="5257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 flipH="1">
            <a:off x="4572000" y="32004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Judgment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3246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Perception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571750" y="2667000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Environment Orientation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990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J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7467600" y="2773363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/>
              <a:t>P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2133600" y="3657600"/>
            <a:ext cx="175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Judging attitude – Control of events and systematic planning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752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Spontaneity – Curious, awaiting events and adapting to them,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rithik_bajras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16113"/>
            <a:ext cx="2809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4549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en-US" smtClean="0"/>
              <a:t>MBTI 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534400" cy="4876800"/>
          </a:xfrm>
        </p:spPr>
        <p:txBody>
          <a:bodyPr/>
          <a:lstStyle/>
          <a:p>
            <a:pPr marL="1371600" lvl="2" indent="-457200" eaLnBrk="1" hangingPunct="1">
              <a:buSzTx/>
              <a:buFont typeface="Wingdings" pitchFamily="2" charset="2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Extroverted (E) vs. Introverted (I)</a:t>
            </a:r>
          </a:p>
          <a:p>
            <a:pPr marL="1371600" lvl="2" indent="-457200" eaLnBrk="1" hangingPunct="1">
              <a:buSzTx/>
              <a:buFont typeface="Wingdings" pitchFamily="2" charset="2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Sensing (S) vs. Intuitive (N)</a:t>
            </a:r>
          </a:p>
          <a:p>
            <a:pPr marL="1371600" lvl="2" indent="-457200" eaLnBrk="1" hangingPunct="1">
              <a:buSzTx/>
              <a:buFont typeface="Wingdings" pitchFamily="2" charset="2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Thinking (T) vs. Feeling (F)</a:t>
            </a:r>
          </a:p>
          <a:p>
            <a:pPr marL="1371600" lvl="2" indent="-457200" eaLnBrk="1" hangingPunct="1">
              <a:buSzTx/>
              <a:buFont typeface="Wingdings" pitchFamily="2" charset="2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Judging (J) vs. Perceiving (P)</a:t>
            </a:r>
          </a:p>
          <a:p>
            <a:pPr marL="1371600" lvl="2" indent="-457200" eaLnBrk="1" hangingPunct="1">
              <a:buSzTx/>
              <a:buFont typeface="Wingdings" pitchFamily="2" charset="2"/>
              <a:buAutoNum type="arabicPeriod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INTJs are visionaries. They usually have original minds and great drive for their own ideas and purposes. </a:t>
            </a:r>
          </a:p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ESTJs are organizers. They are realistic, logical, analytical, decisive, and have a natural head for business or mechanics. </a:t>
            </a:r>
          </a:p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ENTP type is a conceptualize. He or she is innovative, individualistic, versatile, and attracted to entrepreneurial ideas.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Group 4"/>
          <p:cNvGraphicFramePr>
            <a:graphicFrameLocks noGrp="1"/>
          </p:cNvGraphicFramePr>
          <p:nvPr/>
        </p:nvGraphicFramePr>
        <p:xfrm>
          <a:off x="457200" y="274638"/>
          <a:ext cx="8229600" cy="56692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ISTJ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“Take Your Time and Do It Right”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ISFJ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“On My Honor, to Do My Duty…”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“Catalyst for Positive Change”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“Competence + Independence = Perfection”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“Doing the Best I Can With What I’ve Got”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ISFP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“It’s the Thought That Counts”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“Still Waters Run Deep”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“Ingenious Problem Solvers”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“Let’s Get Busy!”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ESFP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“Don’t Worry, Be Happy”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“Anything’s Possible”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ENTP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“Life’s Entrepreneurs”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“Taking Care of Business”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ESFJ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“What Can I Do For You?”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ENFJ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“The Public Relations Specialist”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ENTJ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“Everything’s Fine – I’m in Charge”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niaMir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25923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onia-gand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6250"/>
            <a:ext cx="2768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virrap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933825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3886200" cy="685800"/>
          </a:xfrm>
        </p:spPr>
        <p:txBody>
          <a:bodyPr rIns="18288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/>
              <a:t>The Big Five Model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2933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19550"/>
            <a:ext cx="3105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"/>
            <a:ext cx="3076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352925"/>
            <a:ext cx="3086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219325"/>
            <a:ext cx="3067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685800" y="3810000"/>
            <a:ext cx="3048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5105400" y="2057400"/>
            <a:ext cx="3048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4343400" y="4191000"/>
            <a:ext cx="3048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Major Personality Attributes Influencing OB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z="3000" smtClean="0"/>
              <a:t>Locus of control</a:t>
            </a:r>
          </a:p>
          <a:p>
            <a:pPr eaLnBrk="1" hangingPunct="1"/>
            <a:r>
              <a:rPr lang="en-US" sz="3000" smtClean="0"/>
              <a:t>Machiavellianism</a:t>
            </a:r>
          </a:p>
          <a:p>
            <a:pPr eaLnBrk="1" hangingPunct="1"/>
            <a:r>
              <a:rPr lang="en-US" sz="3000" smtClean="0"/>
              <a:t>Self-esteem</a:t>
            </a:r>
          </a:p>
          <a:p>
            <a:pPr eaLnBrk="1" hangingPunct="1"/>
            <a:r>
              <a:rPr lang="en-US" sz="3000" smtClean="0"/>
              <a:t>Self-monitoring</a:t>
            </a:r>
          </a:p>
          <a:p>
            <a:pPr eaLnBrk="1" hangingPunct="1"/>
            <a:r>
              <a:rPr lang="en-US" sz="3000" smtClean="0"/>
              <a:t>Propensity for risk taking</a:t>
            </a:r>
          </a:p>
          <a:p>
            <a:pPr eaLnBrk="1" hangingPunct="1"/>
            <a:r>
              <a:rPr lang="en-US" sz="3000" smtClean="0"/>
              <a:t>Type A personality</a:t>
            </a:r>
          </a:p>
        </p:txBody>
      </p:sp>
      <p:pic>
        <p:nvPicPr>
          <p:cNvPr id="38916" name="Picture 107" descr="j0197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2286000"/>
            <a:ext cx="37830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Locus of Control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29718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j0149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013" y="1066800"/>
            <a:ext cx="28463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2298700"/>
            <a:ext cx="32289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363" y="4762500"/>
            <a:ext cx="29416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57200" y="4572000"/>
            <a:ext cx="3048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657600" y="4572000"/>
            <a:ext cx="3048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Machiavellianism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952625"/>
            <a:ext cx="3590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 descr="Chap01Bkgd03"/>
          <p:cNvSpPr txBox="1">
            <a:spLocks noChangeArrowheads="1"/>
          </p:cNvSpPr>
          <p:nvPr/>
        </p:nvSpPr>
        <p:spPr bwMode="gray">
          <a:xfrm>
            <a:off x="3505200" y="3962400"/>
            <a:ext cx="5105400" cy="2438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anchor="ctr"/>
          <a:lstStyle/>
          <a:p>
            <a:pPr marL="395288" indent="-173038" eaLnBrk="1" hangingPunct="1">
              <a:spcBef>
                <a:spcPct val="35000"/>
              </a:spcBef>
              <a:defRPr/>
            </a:pPr>
            <a:r>
              <a:rPr lang="en-US" sz="2200" b="1">
                <a:solidFill>
                  <a:srgbClr val="FFFFCC"/>
                </a:solidFill>
                <a:latin typeface="Arial" charset="0"/>
              </a:rPr>
              <a:t>Conditions Favoring High Machs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Direct interaction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Minimal rules and regulations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Distracting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Self-Esteem and Self-Monitoring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3810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3124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9" descr="pe0365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95400"/>
            <a:ext cx="3173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64" name="Line 100"/>
          <p:cNvSpPr>
            <a:spLocks noChangeShapeType="1"/>
          </p:cNvSpPr>
          <p:nvPr/>
        </p:nvSpPr>
        <p:spPr bwMode="auto">
          <a:xfrm>
            <a:off x="914400" y="3505200"/>
            <a:ext cx="3657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Personality Types</a:t>
            </a:r>
          </a:p>
        </p:txBody>
      </p:sp>
      <p:pic>
        <p:nvPicPr>
          <p:cNvPr id="45059" name="Picture 11" descr="pe076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28800"/>
            <a:ext cx="3386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304800" y="2268538"/>
            <a:ext cx="50292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3600" b="1"/>
              <a:t>Type A personality</a:t>
            </a:r>
            <a:endParaRPr lang="en-US" sz="3600" b="1"/>
          </a:p>
          <a:p>
            <a:pPr algn="ctr"/>
            <a:r>
              <a:rPr lang="en-GB" sz="2800"/>
              <a:t>Aggressive involvement in a chronic, incessant struggle to achieve more and more in less and less time and if necessary against the opposing efforts of other things or other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17713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/>
              <a:t>Type B Personality</a:t>
            </a:r>
            <a:endParaRPr lang="en-GB" sz="4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mtClean="0"/>
              <a:t>Never suffer from a sense of time urgency with its accompanying impatience and feel no need to display or discuss either their achievements or accomplishments unless such exposure is demanded by the situation.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Personality Types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08200"/>
            <a:ext cx="78486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95800"/>
            <a:ext cx="80772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762000" y="4191000"/>
            <a:ext cx="7696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Achieving Personality-Job Fit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32766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 descr="Chap01Bkgd03"/>
          <p:cNvSpPr txBox="1">
            <a:spLocks noChangeArrowheads="1"/>
          </p:cNvSpPr>
          <p:nvPr/>
        </p:nvSpPr>
        <p:spPr bwMode="gray">
          <a:xfrm>
            <a:off x="4800600" y="2209800"/>
            <a:ext cx="3276600" cy="3733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anchor="ctr"/>
          <a:lstStyle/>
          <a:p>
            <a:pPr marL="395288" indent="-173038" eaLnBrk="1" hangingPunct="1">
              <a:spcBef>
                <a:spcPct val="35000"/>
              </a:spcBef>
              <a:defRPr/>
            </a:pPr>
            <a:r>
              <a:rPr lang="en-US" sz="2400" b="1">
                <a:solidFill>
                  <a:srgbClr val="FFFFCC"/>
                </a:solidFill>
                <a:latin typeface="Arial" charset="0"/>
              </a:rPr>
              <a:t>Personality Types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Realistic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Investigative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Social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Conventional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Enterprising</a:t>
            </a:r>
          </a:p>
          <a:p>
            <a:pPr marL="395288" indent="-173038" eaLnBrk="1" hangingPunct="1">
              <a:spcBef>
                <a:spcPct val="35000"/>
              </a:spcBef>
              <a:buFontTx/>
              <a:buChar char="•"/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Artistic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0" y="1447800"/>
            <a:ext cx="2286000" cy="1981200"/>
          </a:xfrm>
        </p:spPr>
        <p:txBody>
          <a:bodyPr/>
          <a:lstStyle/>
          <a:p>
            <a:pPr algn="ctr" eaLnBrk="1" hangingPunct="1"/>
            <a:r>
              <a:rPr lang="en-US" sz="3000" smtClean="0"/>
              <a:t>Holland’s Typology of Personality</a:t>
            </a:r>
            <a:br>
              <a:rPr lang="en-US" sz="3000" smtClean="0"/>
            </a:br>
            <a:r>
              <a:rPr lang="en-US" sz="3000" smtClean="0"/>
              <a:t>and</a:t>
            </a:r>
            <a:br>
              <a:rPr lang="en-US" sz="3000" smtClean="0"/>
            </a:br>
            <a:r>
              <a:rPr lang="en-US" sz="3000" smtClean="0"/>
              <a:t>Congruent Occupations</a:t>
            </a:r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2"/>
          <a:srcRect r="598" b="1537"/>
          <a:stretch>
            <a:fillRect/>
          </a:stretch>
        </p:blipFill>
        <p:spPr bwMode="auto">
          <a:xfrm>
            <a:off x="152400" y="152400"/>
            <a:ext cx="6781800" cy="624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</p:pic>
      <p:sp>
        <p:nvSpPr>
          <p:cNvPr id="49156" name="Text Box 6" descr="Chap01Bkgd02"/>
          <p:cNvSpPr txBox="1">
            <a:spLocks noChangeArrowheads="1"/>
          </p:cNvSpPr>
          <p:nvPr/>
        </p:nvSpPr>
        <p:spPr bwMode="blackWhite">
          <a:xfrm>
            <a:off x="6934200" y="6022975"/>
            <a:ext cx="1676400" cy="2730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E X H I B I T</a:t>
            </a:r>
          </a:p>
        </p:txBody>
      </p:sp>
      <p:sp>
        <p:nvSpPr>
          <p:cNvPr id="49157" name="Text Box 7" descr="Chap01Bkgd03"/>
          <p:cNvSpPr txBox="1">
            <a:spLocks noChangeArrowheads="1"/>
          </p:cNvSpPr>
          <p:nvPr/>
        </p:nvSpPr>
        <p:spPr bwMode="blackWhite">
          <a:xfrm>
            <a:off x="7899400" y="5943600"/>
            <a:ext cx="609600" cy="431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5-3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8991600" cy="2209800"/>
          </a:xfrm>
        </p:spPr>
        <p:txBody>
          <a:bodyPr/>
          <a:lstStyle/>
          <a:p>
            <a:pPr eaLnBrk="1" hangingPunct="1"/>
            <a:r>
              <a:rPr sz="5400" b="1" smtClean="0"/>
              <a:t>Chapter 5</a:t>
            </a:r>
            <a:br>
              <a:rPr sz="5400" b="1" smtClean="0"/>
            </a:br>
            <a:r>
              <a:rPr sz="5400" b="1" smtClean="0"/>
              <a:t>Personality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 descr="Parchment"/>
          <p:cNvSpPr>
            <a:spLocks noChangeArrowheads="1"/>
          </p:cNvSpPr>
          <p:nvPr/>
        </p:nvSpPr>
        <p:spPr bwMode="auto">
          <a:xfrm>
            <a:off x="533400" y="685800"/>
            <a:ext cx="82296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800" b="1"/>
              <a:t>Holland’s Personality-Job Fit Theory</a:t>
            </a:r>
            <a:r>
              <a:rPr lang="en-US" sz="3600" b="1"/>
              <a:t> </a:t>
            </a:r>
          </a:p>
        </p:txBody>
      </p:sp>
      <p:sp>
        <p:nvSpPr>
          <p:cNvPr id="50179" name="Rectangle 6" descr="Parchment"/>
          <p:cNvSpPr>
            <a:spLocks noChangeArrowheads="1"/>
          </p:cNvSpPr>
          <p:nvPr/>
        </p:nvSpPr>
        <p:spPr bwMode="auto">
          <a:xfrm>
            <a:off x="539750" y="1828800"/>
            <a:ext cx="2743200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Type</a:t>
            </a:r>
          </a:p>
        </p:txBody>
      </p:sp>
      <p:sp>
        <p:nvSpPr>
          <p:cNvPr id="50180" name="Rectangle 7" descr="Parchment"/>
          <p:cNvSpPr>
            <a:spLocks noChangeArrowheads="1"/>
          </p:cNvSpPr>
          <p:nvPr/>
        </p:nvSpPr>
        <p:spPr bwMode="auto">
          <a:xfrm>
            <a:off x="3282950" y="1828800"/>
            <a:ext cx="2743200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Personality</a:t>
            </a:r>
          </a:p>
        </p:txBody>
      </p:sp>
      <p:sp>
        <p:nvSpPr>
          <p:cNvPr id="50181" name="Rectangle 8" descr="Parchment"/>
          <p:cNvSpPr>
            <a:spLocks noChangeArrowheads="1"/>
          </p:cNvSpPr>
          <p:nvPr/>
        </p:nvSpPr>
        <p:spPr bwMode="auto">
          <a:xfrm>
            <a:off x="6026150" y="1828800"/>
            <a:ext cx="2743200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Occupations</a:t>
            </a:r>
          </a:p>
        </p:txBody>
      </p:sp>
      <p:sp>
        <p:nvSpPr>
          <p:cNvPr id="50182" name="Rectangle 9" descr="Parchment"/>
          <p:cNvSpPr>
            <a:spLocks noChangeArrowheads="1"/>
          </p:cNvSpPr>
          <p:nvPr/>
        </p:nvSpPr>
        <p:spPr bwMode="auto">
          <a:xfrm>
            <a:off x="539750" y="2435225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Realistic</a:t>
            </a:r>
          </a:p>
        </p:txBody>
      </p:sp>
      <p:sp>
        <p:nvSpPr>
          <p:cNvPr id="50183" name="Rectangle 10" descr="Parchment"/>
          <p:cNvSpPr>
            <a:spLocks noChangeArrowheads="1"/>
          </p:cNvSpPr>
          <p:nvPr/>
        </p:nvSpPr>
        <p:spPr bwMode="auto">
          <a:xfrm>
            <a:off x="539750" y="3168650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Investigative</a:t>
            </a:r>
          </a:p>
        </p:txBody>
      </p:sp>
      <p:sp>
        <p:nvSpPr>
          <p:cNvPr id="50184" name="Rectangle 11" descr="Parchment"/>
          <p:cNvSpPr>
            <a:spLocks noChangeArrowheads="1"/>
          </p:cNvSpPr>
          <p:nvPr/>
        </p:nvSpPr>
        <p:spPr bwMode="auto">
          <a:xfrm>
            <a:off x="539750" y="3900488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Social</a:t>
            </a:r>
          </a:p>
        </p:txBody>
      </p:sp>
      <p:sp>
        <p:nvSpPr>
          <p:cNvPr id="50185" name="Rectangle 12" descr="Parchment"/>
          <p:cNvSpPr>
            <a:spLocks noChangeArrowheads="1"/>
          </p:cNvSpPr>
          <p:nvPr/>
        </p:nvSpPr>
        <p:spPr bwMode="auto">
          <a:xfrm>
            <a:off x="539750" y="4633913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Conventional</a:t>
            </a:r>
          </a:p>
        </p:txBody>
      </p:sp>
      <p:sp>
        <p:nvSpPr>
          <p:cNvPr id="50186" name="Rectangle 13" descr="Parchment"/>
          <p:cNvSpPr>
            <a:spLocks noChangeArrowheads="1"/>
          </p:cNvSpPr>
          <p:nvPr/>
        </p:nvSpPr>
        <p:spPr bwMode="auto">
          <a:xfrm>
            <a:off x="539750" y="5367338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Enterprising</a:t>
            </a:r>
          </a:p>
        </p:txBody>
      </p:sp>
      <p:sp>
        <p:nvSpPr>
          <p:cNvPr id="50187" name="Rectangle 14" descr="Parchment"/>
          <p:cNvSpPr>
            <a:spLocks noChangeArrowheads="1"/>
          </p:cNvSpPr>
          <p:nvPr/>
        </p:nvSpPr>
        <p:spPr bwMode="auto">
          <a:xfrm>
            <a:off x="539750" y="6100763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000" b="1" i="1"/>
              <a:t>Artistic</a:t>
            </a:r>
          </a:p>
        </p:txBody>
      </p:sp>
      <p:sp>
        <p:nvSpPr>
          <p:cNvPr id="50188" name="Rectangle 15" descr="Parchment"/>
          <p:cNvSpPr>
            <a:spLocks noChangeArrowheads="1"/>
          </p:cNvSpPr>
          <p:nvPr/>
        </p:nvSpPr>
        <p:spPr bwMode="auto">
          <a:xfrm>
            <a:off x="3282950" y="2435225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Shy, Stable, Practical</a:t>
            </a:r>
          </a:p>
        </p:txBody>
      </p:sp>
      <p:sp>
        <p:nvSpPr>
          <p:cNvPr id="50189" name="Rectangle 16" descr="Parchment"/>
          <p:cNvSpPr>
            <a:spLocks noChangeArrowheads="1"/>
          </p:cNvSpPr>
          <p:nvPr/>
        </p:nvSpPr>
        <p:spPr bwMode="auto">
          <a:xfrm>
            <a:off x="3282950" y="3168650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Analytical, Independent</a:t>
            </a:r>
          </a:p>
        </p:txBody>
      </p:sp>
      <p:sp>
        <p:nvSpPr>
          <p:cNvPr id="50190" name="Rectangle 17" descr="Parchment"/>
          <p:cNvSpPr>
            <a:spLocks noChangeArrowheads="1"/>
          </p:cNvSpPr>
          <p:nvPr/>
        </p:nvSpPr>
        <p:spPr bwMode="auto">
          <a:xfrm>
            <a:off x="3282950" y="3900488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Sociable, Cooperative</a:t>
            </a:r>
          </a:p>
        </p:txBody>
      </p:sp>
      <p:sp>
        <p:nvSpPr>
          <p:cNvPr id="50191" name="Rectangle 18" descr="Parchment"/>
          <p:cNvSpPr>
            <a:spLocks noChangeArrowheads="1"/>
          </p:cNvSpPr>
          <p:nvPr/>
        </p:nvSpPr>
        <p:spPr bwMode="auto">
          <a:xfrm>
            <a:off x="3282950" y="4633913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Practical, Efficient</a:t>
            </a:r>
          </a:p>
        </p:txBody>
      </p:sp>
      <p:sp>
        <p:nvSpPr>
          <p:cNvPr id="50192" name="Rectangle 19" descr="Parchment"/>
          <p:cNvSpPr>
            <a:spLocks noChangeArrowheads="1"/>
          </p:cNvSpPr>
          <p:nvPr/>
        </p:nvSpPr>
        <p:spPr bwMode="auto">
          <a:xfrm>
            <a:off x="3282950" y="5367338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Ambitious, Energetic </a:t>
            </a:r>
          </a:p>
        </p:txBody>
      </p:sp>
      <p:sp>
        <p:nvSpPr>
          <p:cNvPr id="50193" name="Rectangle 20" descr="Parchment"/>
          <p:cNvSpPr>
            <a:spLocks noChangeArrowheads="1"/>
          </p:cNvSpPr>
          <p:nvPr/>
        </p:nvSpPr>
        <p:spPr bwMode="auto">
          <a:xfrm>
            <a:off x="3282950" y="6100763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Imaginative, Idealistic </a:t>
            </a:r>
          </a:p>
        </p:txBody>
      </p:sp>
      <p:sp>
        <p:nvSpPr>
          <p:cNvPr id="50194" name="Rectangle 21" descr="Parchment"/>
          <p:cNvSpPr>
            <a:spLocks noChangeArrowheads="1"/>
          </p:cNvSpPr>
          <p:nvPr/>
        </p:nvSpPr>
        <p:spPr bwMode="auto">
          <a:xfrm>
            <a:off x="6026150" y="2435225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Mechanic, Farmer,</a:t>
            </a:r>
          </a:p>
          <a:p>
            <a:pPr algn="ctr"/>
            <a:r>
              <a:rPr lang="en-US" b="1">
                <a:latin typeface="Arial Narrow" pitchFamily="34" charset="0"/>
              </a:rPr>
              <a:t>Assembly-Line Worker</a:t>
            </a:r>
          </a:p>
        </p:txBody>
      </p:sp>
      <p:sp>
        <p:nvSpPr>
          <p:cNvPr id="50195" name="Rectangle 22" descr="Parchment"/>
          <p:cNvSpPr>
            <a:spLocks noChangeArrowheads="1"/>
          </p:cNvSpPr>
          <p:nvPr/>
        </p:nvSpPr>
        <p:spPr bwMode="auto">
          <a:xfrm>
            <a:off x="6026150" y="3168650"/>
            <a:ext cx="2743200" cy="757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Biologist, Economist,</a:t>
            </a:r>
          </a:p>
          <a:p>
            <a:pPr algn="ctr"/>
            <a:r>
              <a:rPr lang="en-US" b="1">
                <a:latin typeface="Arial Narrow" pitchFamily="34" charset="0"/>
              </a:rPr>
              <a:t>Mathematician </a:t>
            </a:r>
          </a:p>
        </p:txBody>
      </p:sp>
      <p:sp>
        <p:nvSpPr>
          <p:cNvPr id="50196" name="Rectangle 23" descr="Parchment"/>
          <p:cNvSpPr>
            <a:spLocks noChangeArrowheads="1"/>
          </p:cNvSpPr>
          <p:nvPr/>
        </p:nvSpPr>
        <p:spPr bwMode="auto">
          <a:xfrm>
            <a:off x="6026150" y="3900488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Social Worker,</a:t>
            </a:r>
          </a:p>
          <a:p>
            <a:pPr algn="ctr"/>
            <a:r>
              <a:rPr lang="en-US" b="1">
                <a:latin typeface="Arial Narrow" pitchFamily="34" charset="0"/>
              </a:rPr>
              <a:t>Teacher, Counselor</a:t>
            </a:r>
          </a:p>
        </p:txBody>
      </p:sp>
      <p:sp>
        <p:nvSpPr>
          <p:cNvPr id="50197" name="Rectangle 24" descr="Parchment"/>
          <p:cNvSpPr>
            <a:spLocks noChangeArrowheads="1"/>
          </p:cNvSpPr>
          <p:nvPr/>
        </p:nvSpPr>
        <p:spPr bwMode="auto">
          <a:xfrm>
            <a:off x="6026150" y="4633913"/>
            <a:ext cx="2743200" cy="758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Accountant, Manager</a:t>
            </a:r>
          </a:p>
          <a:p>
            <a:pPr algn="ctr"/>
            <a:r>
              <a:rPr lang="en-US" b="1">
                <a:latin typeface="Arial Narrow" pitchFamily="34" charset="0"/>
              </a:rPr>
              <a:t>Bank Teller</a:t>
            </a:r>
          </a:p>
        </p:txBody>
      </p:sp>
      <p:sp>
        <p:nvSpPr>
          <p:cNvPr id="50198" name="Rectangle 25" descr="Parchment"/>
          <p:cNvSpPr>
            <a:spLocks noChangeArrowheads="1"/>
          </p:cNvSpPr>
          <p:nvPr/>
        </p:nvSpPr>
        <p:spPr bwMode="auto">
          <a:xfrm>
            <a:off x="6026150" y="5367338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Lawyer, Salesperson</a:t>
            </a:r>
          </a:p>
        </p:txBody>
      </p:sp>
      <p:sp>
        <p:nvSpPr>
          <p:cNvPr id="50199" name="Rectangle 26" descr="Parchment"/>
          <p:cNvSpPr>
            <a:spLocks noChangeArrowheads="1"/>
          </p:cNvSpPr>
          <p:nvPr/>
        </p:nvSpPr>
        <p:spPr bwMode="auto">
          <a:xfrm>
            <a:off x="6026150" y="6100763"/>
            <a:ext cx="2743200" cy="7572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latin typeface="Arial Narrow" pitchFamily="34" charset="0"/>
              </a:rPr>
              <a:t>Painter, Writer,</a:t>
            </a:r>
          </a:p>
          <a:p>
            <a:pPr algn="ctr"/>
            <a:r>
              <a:rPr lang="en-US" b="1">
                <a:latin typeface="Arial Narrow" pitchFamily="34" charset="0"/>
              </a:rPr>
              <a:t>Musician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049588"/>
            <a:ext cx="6488113" cy="1141412"/>
          </a:xfrm>
        </p:spPr>
        <p:txBody>
          <a:bodyPr/>
          <a:lstStyle/>
          <a:p>
            <a:pPr eaLnBrk="1" hangingPunct="1"/>
            <a:r>
              <a:rPr lang="en-US" sz="5400" b="1" smtClean="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Objective: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Introduction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Personality Determinants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Personality Theories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William Sheldon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Catell’s 16 PF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MBTI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Big Five Personality Model</a:t>
            </a:r>
          </a:p>
          <a:p>
            <a:pPr lvl="1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Type A  Type B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Achieving Personality Fit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smtClean="0"/>
              <a:t>Introduction: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/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Latin term 'persona' which means to 'speak through'. </a:t>
            </a:r>
          </a:p>
          <a:p>
            <a:pPr algn="just"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Latin word denotes the masks worn by actors in ancient Greece and Rome.</a:t>
            </a:r>
          </a:p>
          <a:p>
            <a:pPr algn="just"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Therefore, a very common meaning of the term personality is the role which the person (actor) displays in the public domain at large.</a:t>
            </a:r>
          </a:p>
          <a:p>
            <a:pPr algn="just"/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mish\Desktop\Personality 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5715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9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smtClean="0"/>
              <a:t>Personality</a:t>
            </a:r>
          </a:p>
        </p:txBody>
      </p:sp>
      <p:sp>
        <p:nvSpPr>
          <p:cNvPr id="15363" name="Text Box 2056" descr="Chap01Bkgd02"/>
          <p:cNvSpPr txBox="1">
            <a:spLocks noChangeArrowheads="1"/>
          </p:cNvSpPr>
          <p:nvPr/>
        </p:nvSpPr>
        <p:spPr bwMode="blackWhite">
          <a:xfrm>
            <a:off x="6934200" y="6022975"/>
            <a:ext cx="1676400" cy="27305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E X H I B I T</a:t>
            </a:r>
          </a:p>
        </p:txBody>
      </p:sp>
      <p:sp>
        <p:nvSpPr>
          <p:cNvPr id="15364" name="Text Box 2057" descr="Chap01Bkgd03"/>
          <p:cNvSpPr txBox="1">
            <a:spLocks noChangeArrowheads="1"/>
          </p:cNvSpPr>
          <p:nvPr/>
        </p:nvSpPr>
        <p:spPr bwMode="blackWhite">
          <a:xfrm>
            <a:off x="7899400" y="5943600"/>
            <a:ext cx="609600" cy="431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5-1</a:t>
            </a:r>
          </a:p>
        </p:txBody>
      </p:sp>
      <p:pic>
        <p:nvPicPr>
          <p:cNvPr id="15365" name="Picture 2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572000"/>
            <a:ext cx="35433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063" descr="bd0659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14600"/>
            <a:ext cx="28860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85800" y="1524000"/>
            <a:ext cx="518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Gluck (1968)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“Personality is a pattern of stables and characteristics of a person that influences his or here behavior toward goal achievement. Each person has unique ways of protecting these states”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smtClean="0"/>
              <a:t>Personality Traits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629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 descr="Chap01Bkgd03"/>
          <p:cNvSpPr txBox="1">
            <a:spLocks noChangeArrowheads="1"/>
          </p:cNvSpPr>
          <p:nvPr/>
        </p:nvSpPr>
        <p:spPr bwMode="blackWhite">
          <a:xfrm>
            <a:off x="3581400" y="2590800"/>
            <a:ext cx="5257800" cy="4038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wrap="none" anchor="ctr"/>
          <a:lstStyle/>
          <a:p>
            <a:pPr marL="395288" indent="-173038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CC"/>
                </a:solidFill>
                <a:latin typeface="Arial" charset="0"/>
              </a:rPr>
              <a:t>Personality Determinants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Heredity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Environment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Culture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Family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Situation</a:t>
            </a:r>
          </a:p>
          <a:p>
            <a:pPr marL="395288" indent="-173038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Social Factors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1497</TotalTime>
  <Words>1154</Words>
  <Application>Microsoft PowerPoint</Application>
  <PresentationFormat>On-screen Show (4:3)</PresentationFormat>
  <Paragraphs>245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Tahoma</vt:lpstr>
      <vt:lpstr>Arial</vt:lpstr>
      <vt:lpstr>Franklin Gothic Book</vt:lpstr>
      <vt:lpstr>Perpetua</vt:lpstr>
      <vt:lpstr>Wingdings 2</vt:lpstr>
      <vt:lpstr>Times New Roman</vt:lpstr>
      <vt:lpstr>Calibri</vt:lpstr>
      <vt:lpstr>Wingdings</vt:lpstr>
      <vt:lpstr>Arial Narrow</vt:lpstr>
      <vt:lpstr>Equity</vt:lpstr>
      <vt:lpstr>Slide 1</vt:lpstr>
      <vt:lpstr>Slide 2</vt:lpstr>
      <vt:lpstr>Slide 3</vt:lpstr>
      <vt:lpstr>Chapter 5 Personality</vt:lpstr>
      <vt:lpstr>Objective:</vt:lpstr>
      <vt:lpstr>Introduction:</vt:lpstr>
      <vt:lpstr>Slide 7</vt:lpstr>
      <vt:lpstr>Personality</vt:lpstr>
      <vt:lpstr>Personality Traits</vt:lpstr>
      <vt:lpstr>Heredity</vt:lpstr>
      <vt:lpstr>Environment</vt:lpstr>
      <vt:lpstr>Culture</vt:lpstr>
      <vt:lpstr>Family</vt:lpstr>
      <vt:lpstr>Situation and Social Factors</vt:lpstr>
      <vt:lpstr>Personality Theories</vt:lpstr>
      <vt:lpstr>Table 5.1 Sheldon’s Classification of Personality Types.</vt:lpstr>
      <vt:lpstr>Cattell’s 16 Personality Factor Model</vt:lpstr>
      <vt:lpstr>Cont…</vt:lpstr>
      <vt:lpstr>The Myers-Briggs Type Indicator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MBTI </vt:lpstr>
      <vt:lpstr>Slide 29</vt:lpstr>
      <vt:lpstr>The Big Five Model</vt:lpstr>
      <vt:lpstr>Major Personality Attributes Influencing OB</vt:lpstr>
      <vt:lpstr>Locus of Control</vt:lpstr>
      <vt:lpstr>Machiavellianism</vt:lpstr>
      <vt:lpstr>Self-Esteem and Self-Monitoring</vt:lpstr>
      <vt:lpstr>Personality Types</vt:lpstr>
      <vt:lpstr>Slide 36</vt:lpstr>
      <vt:lpstr>Personality Types</vt:lpstr>
      <vt:lpstr>Achieving Personality-Job Fit</vt:lpstr>
      <vt:lpstr>Holland’s Typology of Personality and Congruent Occupations</vt:lpstr>
      <vt:lpstr>Slide 40</vt:lpstr>
      <vt:lpstr>Slide 41</vt:lpstr>
    </vt:vector>
  </TitlesOfParts>
  <Manager>Melanie Olsen</Manager>
  <Company>Prentice Hall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Behavior 10e - Stephen P. Robbins</dc:title>
  <dc:subject>Chapter 4</dc:subject>
  <dc:creator>Charlie Cook, University of West Alabama</dc:creator>
  <cp:lastModifiedBy>amish</cp:lastModifiedBy>
  <cp:revision>164</cp:revision>
  <dcterms:created xsi:type="dcterms:W3CDTF">2002-06-17T19:15:40Z</dcterms:created>
  <dcterms:modified xsi:type="dcterms:W3CDTF">2010-10-03T02:40:16Z</dcterms:modified>
</cp:coreProperties>
</file>